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jpg>
</file>

<file path=ppt/media/image2.png>
</file>

<file path=ppt/media/image3.gif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fe0c8f4c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7fe0c8f4c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fe0c8f4c3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7fe0c8f4c3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fe0c8f4c3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7fe0c8f4c3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fe0c8f4c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fe0c8f4c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7fe0c8f4c3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7fe0c8f4c3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7fe0c8f4c3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7fe0c8f4c3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f1d710179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f1d710179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7fe0c8f4c3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7fe0c8f4c3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7fe0c8f4c3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7fe0c8f4c3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7fe0c8f4c3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7fe0c8f4c3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fe0c8f4c3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fe0c8f4c3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1d710179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f1d710179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7fe0c8f4c3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7fe0c8f4c3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7fe0c8f4c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7fe0c8f4c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7fe0c8f4c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7fe0c8f4c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7fe0c8f4c3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7fe0c8f4c3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fe0c8f4c3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fe0c8f4c3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7fe0c8f4c3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7fe0c8f4c3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7fe0c8f4c3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7fe0c8f4c3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fe0c8f4c3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7fe0c8f4c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gif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youtu.be/7V_kVMb8YBI?si=3_LkqPsNI-Zl7tm7" TargetMode="External"/><Relationship Id="rId4" Type="http://schemas.openxmlformats.org/officeDocument/2006/relationships/hyperlink" Target="https://fuzzysound.github.io/sys-setrecursionlimit" TargetMode="External"/><Relationship Id="rId5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acmicpc.net/problem/1743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acmicpc.net/problem/1743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imzzan.tistory.com/151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acmicpc.net/problem/1260" TargetMode="External"/><Relationship Id="rId4" Type="http://schemas.openxmlformats.org/officeDocument/2006/relationships/hyperlink" Target="https://www.acmicpc.net/problem/1260" TargetMode="External"/><Relationship Id="rId5" Type="http://schemas.openxmlformats.org/officeDocument/2006/relationships/hyperlink" Target="https://www.acmicpc.net/problem/11724" TargetMode="External"/><Relationship Id="rId6" Type="http://schemas.openxmlformats.org/officeDocument/2006/relationships/hyperlink" Target="https://www.acmicpc.net/problem/1743" TargetMode="External"/><Relationship Id="rId7" Type="http://schemas.openxmlformats.org/officeDocument/2006/relationships/hyperlink" Target="https://www.acmicpc.net/problem/7576" TargetMode="External"/><Relationship Id="rId8" Type="http://schemas.openxmlformats.org/officeDocument/2006/relationships/hyperlink" Target="https://www.acmicpc.net/problem/1697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hyperlink" Target="https://hyunjun.kr/21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hyperlink" Target="https://velog.io/@gouz7514/%EC%9E%90%EB%A3%8C%EA%B5%AC%EC%A1%B0%ED%8C%8C%EC%9D%B4%EC%8D%AC-Queue-vs-dequ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8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DFS &amp; BFS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452" y="21795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BABO 4기 이론반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6753400" y="4132650"/>
            <a:ext cx="1926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22기 분석 원종빈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그래프(graph)</a:t>
            </a:r>
            <a:endParaRPr/>
          </a:p>
        </p:txBody>
      </p:sp>
      <p:pic>
        <p:nvPicPr>
          <p:cNvPr id="159" name="Google Shape;159;p22"/>
          <p:cNvPicPr preferRelativeResize="0"/>
          <p:nvPr/>
        </p:nvPicPr>
        <p:blipFill rotWithShape="1">
          <a:blip r:embed="rId3">
            <a:alphaModFix/>
          </a:blip>
          <a:srcRect b="0" l="37429" r="0" t="0"/>
          <a:stretch/>
        </p:blipFill>
        <p:spPr>
          <a:xfrm>
            <a:off x="5579120" y="2152200"/>
            <a:ext cx="255672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6000" y="2039800"/>
            <a:ext cx="2204425" cy="1474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 rotWithShape="1">
          <a:blip r:embed="rId3">
            <a:alphaModFix/>
          </a:blip>
          <a:srcRect b="0" l="0" r="62569" t="0"/>
          <a:stretch/>
        </p:blipFill>
        <p:spPr>
          <a:xfrm>
            <a:off x="4219467" y="448800"/>
            <a:ext cx="1529500" cy="136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>
            <a:off x="1390950" y="3699050"/>
            <a:ext cx="3477300" cy="13620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인접 리스트 graph[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from] = (to, cost)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graph = [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5328988" y="3699050"/>
            <a:ext cx="3057000" cy="13620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인접 행렬 graph[from][to] = cost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graph = [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float(</a:t>
            </a:r>
            <a:r>
              <a:rPr lang="ko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'inf'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)],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[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float(</a:t>
            </a:r>
            <a:r>
              <a:rPr lang="ko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'inf'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</a:t>
            </a:r>
            <a:r>
              <a:rPr lang="ko"/>
              <a:t>. DFS &amp; BFS</a:t>
            </a:r>
            <a:endParaRPr/>
          </a:p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025" y="588000"/>
            <a:ext cx="4204375" cy="21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</a:t>
            </a:r>
            <a:r>
              <a:rPr lang="ko"/>
              <a:t>DFS &amp; BFS 기초</a:t>
            </a:r>
            <a:endParaRPr/>
          </a:p>
        </p:txBody>
      </p:sp>
      <p:sp>
        <p:nvSpPr>
          <p:cNvPr id="177" name="Google Shape;177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공통점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ko"/>
              <a:t>그래프를 끝까지 탐색하기 위한 알고리즘</a:t>
            </a:r>
            <a:r>
              <a:rPr lang="ko"/>
              <a:t>이다. </a:t>
            </a:r>
            <a:r>
              <a:rPr b="1" lang="ko"/>
              <a:t>(완전탐색)</a:t>
            </a:r>
            <a:endParaRPr b="1"/>
          </a:p>
          <a:p>
            <a:pPr indent="-29845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to_visit</a:t>
            </a:r>
            <a:r>
              <a:rPr lang="ko"/>
              <a:t>, 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visited</a:t>
            </a:r>
            <a:r>
              <a:rPr lang="ko"/>
              <a:t> 리스트를 관리하는 것이 핵심이다!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차이점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탐색 순서 차이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ko"/>
              <a:t>DFS는 </a:t>
            </a:r>
            <a:r>
              <a:rPr b="1" lang="ko"/>
              <a:t>상하로 우선 탐색</a:t>
            </a:r>
            <a:r>
              <a:rPr lang="ko"/>
              <a:t>, BFS는 </a:t>
            </a:r>
            <a:r>
              <a:rPr b="1" lang="ko"/>
              <a:t>좌우로 우선 탐색</a:t>
            </a:r>
            <a:endParaRPr b="1"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구현상의 차이점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to_visit</a:t>
            </a:r>
            <a:r>
              <a:rPr lang="ko"/>
              <a:t> 을 관리하고자 DFS는 </a:t>
            </a:r>
            <a:r>
              <a:rPr lang="ko"/>
              <a:t>스택, BFS는 큐(deque)를 사용</a:t>
            </a:r>
            <a:endParaRPr/>
          </a:p>
        </p:txBody>
      </p:sp>
      <p:pic>
        <p:nvPicPr>
          <p:cNvPr id="178" name="Google Shape;17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6100" y="3836225"/>
            <a:ext cx="2323375" cy="119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DFS vs BFS overview</a:t>
            </a:r>
            <a:endParaRPr/>
          </a:p>
        </p:txBody>
      </p:sp>
      <p:sp>
        <p:nvSpPr>
          <p:cNvPr id="185" name="Google Shape;185;p25"/>
          <p:cNvSpPr txBox="1"/>
          <p:nvPr>
            <p:ph idx="1" type="body"/>
          </p:nvPr>
        </p:nvSpPr>
        <p:spPr>
          <a:xfrm>
            <a:off x="729450" y="2025375"/>
            <a:ext cx="3703200" cy="28506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dfs(graph, start_node):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to_visit, visited = list(), list()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to_visit.append(start_node)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node = to_visit.pop()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visited.append(node)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to_visit.extend(graph[node])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</a:t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4924800" y="2025375"/>
            <a:ext cx="3703200" cy="28506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collections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deque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bfs(graph, start_node):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to_visit, visited = deque(), []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to_visit.append(start_node)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node = to_visit.popleft()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visited.append(node)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to_visit.extend(graph[node])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7" name="Google Shape;187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30050" y="2928649"/>
            <a:ext cx="3117900" cy="2042401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DFS</a:t>
            </a:r>
            <a:endParaRPr/>
          </a:p>
        </p:txBody>
      </p:sp>
      <p:sp>
        <p:nvSpPr>
          <p:cNvPr id="194" name="Google Shape;194;p26"/>
          <p:cNvSpPr txBox="1"/>
          <p:nvPr>
            <p:ph idx="1" type="body"/>
          </p:nvPr>
        </p:nvSpPr>
        <p:spPr>
          <a:xfrm>
            <a:off x="5194600" y="30225"/>
            <a:ext cx="3890400" cy="28128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graph = {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'G'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'G'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print(dfs(graph,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['A', 'B', 'D', 'E', 'C', 'F', 'G']</a:t>
            </a:r>
            <a:endParaRPr sz="1071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print(bfs(graph,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['A', 'C', 'B', 'G', 'F', 'E', 'D']</a:t>
            </a:r>
            <a:endParaRPr sz="1302"/>
          </a:p>
        </p:txBody>
      </p:sp>
      <p:sp>
        <p:nvSpPr>
          <p:cNvPr id="195" name="Google Shape;195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729450" y="1811300"/>
            <a:ext cx="3986100" cy="32175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dfs(graph, start_node):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to_visit, visited = list(), list()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to_visit.append(start_node)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node = to_visit.pop()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visited.append(node)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to_visit.extend(graph[node])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참고: 재귀로 구현한 DFS</a:t>
            </a:r>
            <a:endParaRPr/>
          </a:p>
        </p:txBody>
      </p:sp>
      <p:sp>
        <p:nvSpPr>
          <p:cNvPr id="202" name="Google Shape;202;p27"/>
          <p:cNvSpPr txBox="1"/>
          <p:nvPr>
            <p:ph idx="1" type="body"/>
          </p:nvPr>
        </p:nvSpPr>
        <p:spPr>
          <a:xfrm>
            <a:off x="729450" y="1898063"/>
            <a:ext cx="4377600" cy="20388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dfs_recursive(graph, start):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visited = []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visited.append(start)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graph[start]: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dfs_recursive(graph, node, visited)</a:t>
            </a:r>
            <a:endParaRPr sz="11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</a:t>
            </a:r>
            <a:endParaRPr sz="1400"/>
          </a:p>
        </p:txBody>
      </p:sp>
      <p:sp>
        <p:nvSpPr>
          <p:cNvPr id="203" name="Google Shape;203;p27"/>
          <p:cNvSpPr txBox="1"/>
          <p:nvPr>
            <p:ph idx="1" type="body"/>
          </p:nvPr>
        </p:nvSpPr>
        <p:spPr>
          <a:xfrm>
            <a:off x="727650" y="4110050"/>
            <a:ext cx="8267400" cy="9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ko" sz="1400"/>
              <a:t>그러나, 코테에서 재귀를 사용하는 것은 추천하지 않는다! (</a:t>
            </a:r>
            <a:r>
              <a:rPr b="1" lang="ko" sz="1400" u="sng">
                <a:solidFill>
                  <a:schemeClr val="hlink"/>
                </a:solidFill>
                <a:hlinkClick r:id="rId3"/>
              </a:rPr>
              <a:t>출처</a:t>
            </a:r>
            <a:r>
              <a:rPr b="1" lang="ko" sz="1400"/>
              <a:t>)</a:t>
            </a:r>
            <a:endParaRPr b="1" sz="1400"/>
          </a:p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 sz="1400"/>
              <a:t>이유: 함수를 여러번 부르는 과정에서 시간소요 + stack 메모리를 많이 차지해 에러 발생 가능성 </a:t>
            </a:r>
            <a:endParaRPr sz="1400"/>
          </a:p>
          <a:p>
            <a:pPr indent="-304800" lvl="1" marL="9144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 sz="11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sys; sys.setrecursionlimit(</a:t>
            </a:r>
            <a:r>
              <a:rPr lang="ko" sz="11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** </a:t>
            </a:r>
            <a:r>
              <a:rPr lang="ko" sz="11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ko" sz="11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ko" sz="1400"/>
              <a:t> → 재귀 제한 해제 (</a:t>
            </a:r>
            <a:r>
              <a:rPr lang="ko" sz="1400" u="sng">
                <a:solidFill>
                  <a:schemeClr val="hlink"/>
                </a:solidFill>
                <a:hlinkClick r:id="rId4"/>
              </a:rPr>
              <a:t>출처</a:t>
            </a:r>
            <a:r>
              <a:rPr lang="ko" sz="1400"/>
              <a:t>)</a:t>
            </a:r>
            <a:endParaRPr sz="1200"/>
          </a:p>
        </p:txBody>
      </p:sp>
      <p:pic>
        <p:nvPicPr>
          <p:cNvPr id="204" name="Google Shape;20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1525" y="1898075"/>
            <a:ext cx="3653404" cy="203879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</a:t>
            </a:r>
            <a:r>
              <a:rPr lang="ko"/>
              <a:t>FS</a:t>
            </a:r>
            <a:endParaRPr/>
          </a:p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5194600" y="30225"/>
            <a:ext cx="3890400" cy="28128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graph = {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'C'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'G'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'G'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print(dfs(graph,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['A', 'B', 'D', 'E', 'C', 'F', 'G']</a:t>
            </a:r>
            <a:endParaRPr sz="1071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print(bfs(graph, </a:t>
            </a:r>
            <a:r>
              <a:rPr lang="ko" sz="1071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'A'</a:t>
            </a:r>
            <a:r>
              <a:rPr lang="ko" sz="1071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071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ko" sz="1071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['A', 'C', 'B', 'G', 'F', 'E', 'D']</a:t>
            </a:r>
            <a:endParaRPr sz="1302"/>
          </a:p>
        </p:txBody>
      </p:sp>
      <p:sp>
        <p:nvSpPr>
          <p:cNvPr id="212" name="Google Shape;212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13" name="Google Shape;213;p28"/>
          <p:cNvSpPr txBox="1"/>
          <p:nvPr>
            <p:ph idx="1" type="body"/>
          </p:nvPr>
        </p:nvSpPr>
        <p:spPr>
          <a:xfrm>
            <a:off x="729450" y="1811300"/>
            <a:ext cx="3986100" cy="32175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collections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deque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bfs(graph, start_node):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to_visit, visited = deque(), []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to_visit.append(start_node)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node = to_visit.popleft()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node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visited.append(node)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to_visit.extend(graph[node])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14" name="Google Shape;2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4602" y="2998200"/>
            <a:ext cx="3890400" cy="1958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DFS &amp; BFS 변형</a:t>
            </a:r>
            <a:endParaRPr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662450" y="1951502"/>
            <a:ext cx="29787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62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ko" sz="1307"/>
              <a:t> </a:t>
            </a:r>
            <a:r>
              <a:rPr b="1" lang="ko" sz="1307"/>
              <a:t>지도</a:t>
            </a:r>
            <a:r>
              <a:rPr lang="ko" sz="1307"/>
              <a:t>를 사용하는 경우 </a:t>
            </a:r>
            <a:endParaRPr sz="1307"/>
          </a:p>
          <a:p>
            <a:pPr indent="-31162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ko" sz="1152"/>
              <a:t>참고: </a:t>
            </a:r>
            <a:r>
              <a:rPr lang="ko" sz="1152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백준 1743 음식물 피하기</a:t>
            </a:r>
            <a:endParaRPr sz="1307"/>
          </a:p>
          <a:p>
            <a:pPr indent="-311626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○"/>
            </a:pPr>
            <a:r>
              <a:rPr lang="ko" sz="1307"/>
              <a:t>상하좌우로 1이 연결된 최대 갯수?</a:t>
            </a:r>
            <a:endParaRPr sz="1307"/>
          </a:p>
        </p:txBody>
      </p:sp>
      <p:sp>
        <p:nvSpPr>
          <p:cNvPr id="221" name="Google Shape;221;p29"/>
          <p:cNvSpPr txBox="1"/>
          <p:nvPr/>
        </p:nvSpPr>
        <p:spPr>
          <a:xfrm>
            <a:off x="1491950" y="3240425"/>
            <a:ext cx="1319700" cy="14328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1 0 0 0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1 1 0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1 1 0 0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2" name="Google Shape;222;p29"/>
          <p:cNvSpPr txBox="1"/>
          <p:nvPr/>
        </p:nvSpPr>
        <p:spPr>
          <a:xfrm>
            <a:off x="3641300" y="883025"/>
            <a:ext cx="5427300" cy="3790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dfs(road, n, m):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to_visit, visited = [], []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to_visit.append((n, m))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cnt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n, m = to_visit.pop()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(n, m)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visited: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visited.append((n, m))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road[n][m]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cnt +=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ko" sz="1050">
                <a:solidFill>
                  <a:srgbClr val="569CD6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 dn, dm </a:t>
            </a:r>
            <a:r>
              <a:rPr lang="ko" sz="1050">
                <a:solidFill>
                  <a:srgbClr val="569CD6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 [(+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), (-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+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-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)]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(n + dn) &lt; N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(m + dm) &lt; M \</a:t>
            </a:r>
            <a:b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ko" sz="1050">
                <a:solidFill>
                  <a:srgbClr val="569CD6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 road[n + dn][m + dm] == 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to_visit.append((n + dn, m + dm))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cnt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</a:t>
            </a:r>
            <a:r>
              <a:rPr lang="ko"/>
              <a:t>DFS &amp; BFS 변형</a:t>
            </a:r>
            <a:endParaRPr/>
          </a:p>
        </p:txBody>
      </p:sp>
      <p:sp>
        <p:nvSpPr>
          <p:cNvPr id="229" name="Google Shape;229;p30"/>
          <p:cNvSpPr txBox="1"/>
          <p:nvPr>
            <p:ph idx="1" type="body"/>
          </p:nvPr>
        </p:nvSpPr>
        <p:spPr>
          <a:xfrm>
            <a:off x="662450" y="1951502"/>
            <a:ext cx="29787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62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ko" sz="1307"/>
              <a:t> </a:t>
            </a:r>
            <a:r>
              <a:rPr b="1" lang="ko" sz="1307"/>
              <a:t>global 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visited</a:t>
            </a:r>
            <a:endParaRPr sz="1307"/>
          </a:p>
          <a:p>
            <a:pPr indent="-31162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ko" sz="1152"/>
              <a:t>참고: </a:t>
            </a:r>
            <a:r>
              <a:rPr lang="ko" sz="1152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백준 1743 음식물 피하기</a:t>
            </a:r>
            <a:endParaRPr sz="1307"/>
          </a:p>
          <a:p>
            <a:pPr indent="-311626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8"/>
              <a:buChar char="○"/>
            </a:pPr>
            <a:r>
              <a:rPr lang="ko" sz="1307"/>
              <a:t>상하좌우로 1이 연결된 최대 갯수?</a:t>
            </a:r>
            <a:endParaRPr sz="1307"/>
          </a:p>
        </p:txBody>
      </p:sp>
      <p:sp>
        <p:nvSpPr>
          <p:cNvPr id="230" name="Google Shape;230;p30"/>
          <p:cNvSpPr txBox="1"/>
          <p:nvPr/>
        </p:nvSpPr>
        <p:spPr>
          <a:xfrm>
            <a:off x="1491950" y="3240425"/>
            <a:ext cx="1319700" cy="14328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0 0 0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1 0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50">
                <a:solidFill>
                  <a:schemeClr val="lt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1 1 0 0</a:t>
            </a:r>
            <a:endParaRPr b="1" sz="2050">
              <a:solidFill>
                <a:schemeClr val="lt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30"/>
          <p:cNvSpPr txBox="1"/>
          <p:nvPr/>
        </p:nvSpPr>
        <p:spPr>
          <a:xfrm>
            <a:off x="3641300" y="883025"/>
            <a:ext cx="5427300" cy="3790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dfs(road, n, m):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to_visit = []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to_visit.append((n, m))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cnt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to_visit: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n, m = to_visit.pop()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 road[n][m] == 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road[n][m]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cnt +=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dn, dm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[(+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(-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+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), 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-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)]: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(n + dn) &lt; N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(m + dm) &lt; M \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road[n + dn][m + dm] ==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to_visit.append((n + dn, m + dm))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cnt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2" name="Google Shape;232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DFS &amp; BFS 확장</a:t>
            </a:r>
            <a:endParaRPr/>
          </a:p>
        </p:txBody>
      </p:sp>
      <p:sp>
        <p:nvSpPr>
          <p:cNvPr id="238" name="Google Shape;238;p31"/>
          <p:cNvSpPr txBox="1"/>
          <p:nvPr>
            <p:ph idx="1" type="body"/>
          </p:nvPr>
        </p:nvSpPr>
        <p:spPr>
          <a:xfrm>
            <a:off x="729450" y="2078875"/>
            <a:ext cx="4440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지난 과제 </a:t>
            </a:r>
            <a:r>
              <a:rPr lang="ko">
                <a:solidFill>
                  <a:schemeClr val="lt1"/>
                </a:solidFill>
                <a:highlight>
                  <a:srgbClr val="1E1E1E"/>
                </a:highlight>
              </a:rPr>
              <a:t>1182 - 부분 수열의 합 </a:t>
            </a:r>
            <a:r>
              <a:rPr lang="ko"/>
              <a:t>역시 DFS로 풀 수 있다! (</a:t>
            </a:r>
            <a:r>
              <a:rPr lang="ko" u="sng">
                <a:solidFill>
                  <a:schemeClr val="hlink"/>
                </a:solidFill>
                <a:hlinkClick r:id="rId3"/>
              </a:rPr>
              <a:t>출처</a:t>
            </a:r>
            <a:r>
              <a:rPr lang="ko"/>
              <a:t>)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꼭 그래프가 아니더라도, 뭔가 연결짓거나 탐색해야하는 경우에는 DFS/BFS로 풀 수 있을지 고민해보자!</a:t>
            </a:r>
            <a:endParaRPr/>
          </a:p>
        </p:txBody>
      </p:sp>
      <p:sp>
        <p:nvSpPr>
          <p:cNvPr id="239" name="Google Shape;239;p31"/>
          <p:cNvSpPr txBox="1"/>
          <p:nvPr/>
        </p:nvSpPr>
        <p:spPr>
          <a:xfrm>
            <a:off x="5169450" y="803675"/>
            <a:ext cx="3726600" cy="407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n_nums, target = map(int,input().split())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nums = list(map(int,input().split()))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cnt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dfs(idx,sum):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cnt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idx &gt;= n_nums: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sum += nums[idx]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sum == target: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cnt +=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dfs(idx+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sum)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dfs(idx+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sum-nums[idx])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dfs(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print(cnt)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0" name="Google Shape;240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CONTENTS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b="1" lang="ko" sz="2000">
                <a:solidFill>
                  <a:srgbClr val="000000"/>
                </a:solidFill>
              </a:rPr>
              <a:t>post-OT</a:t>
            </a:r>
            <a:endParaRPr b="1"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b="1" lang="ko" sz="2000">
                <a:solidFill>
                  <a:srgbClr val="000000"/>
                </a:solidFill>
              </a:rPr>
              <a:t>자료구조 기초</a:t>
            </a:r>
            <a:endParaRPr b="1"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b="1" lang="ko" sz="2000">
                <a:solidFill>
                  <a:srgbClr val="000000"/>
                </a:solidFill>
              </a:rPr>
              <a:t>DFS/BFS</a:t>
            </a:r>
            <a:endParaRPr b="1" sz="2000">
              <a:solidFill>
                <a:srgbClr val="000000"/>
              </a:solidFill>
            </a:endParaRPr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참고: 백준 1182 DFS 풀이 해설</a:t>
            </a:r>
            <a:endParaRPr/>
          </a:p>
        </p:txBody>
      </p:sp>
      <p:sp>
        <p:nvSpPr>
          <p:cNvPr id="246" name="Google Shape;246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248" name="Google Shape;24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193138" y="1615184"/>
            <a:ext cx="2782099" cy="370947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2"/>
          <p:cNvSpPr txBox="1"/>
          <p:nvPr/>
        </p:nvSpPr>
        <p:spPr>
          <a:xfrm>
            <a:off x="5169450" y="803675"/>
            <a:ext cx="3726600" cy="407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n_nums, target = map(int,input().split())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nums = list(map(int,input().split()))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cnt 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dfs(idx,sum):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cnt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idx &gt;= n_nums: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sum += nums[idx]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sum == target: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cnt += 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dfs(idx+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sum)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dfs(idx+</a:t>
            </a:r>
            <a:r>
              <a:rPr lang="ko" sz="1050">
                <a:solidFill>
                  <a:srgbClr val="B5CEA8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, sum-nums[idx])</a:t>
            </a:r>
            <a:endParaRPr sz="1050">
              <a:solidFill>
                <a:srgbClr val="D4D4D4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dfs(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print(cnt)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/>
          <p:nvPr>
            <p:ph type="title"/>
          </p:nvPr>
        </p:nvSpPr>
        <p:spPr>
          <a:xfrm>
            <a:off x="729450" y="864300"/>
            <a:ext cx="7021200" cy="32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과제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3"/>
              </a:rPr>
              <a:t>백준 1260 - DFS와 BFS (S2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4"/>
              </a:rPr>
              <a:t>)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5"/>
              </a:rPr>
              <a:t>백준 11724 - 연결 요소의 개수 (S2)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6"/>
              </a:rPr>
              <a:t>백준 1743 - 음식물 피하기 (S1)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lang="ko" sz="1700">
                <a:latin typeface="Roboto"/>
                <a:ea typeface="Roboto"/>
                <a:cs typeface="Roboto"/>
                <a:sym typeface="Roboto"/>
              </a:rPr>
            </a:b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번외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7"/>
              </a:rPr>
              <a:t>백준 7576 - 토마토 (G5)</a:t>
            </a:r>
            <a:endParaRPr b="0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70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b="0" lang="ko" sz="1700" u="sng">
                <a:latin typeface="Roboto"/>
                <a:ea typeface="Roboto"/>
                <a:cs typeface="Roboto"/>
                <a:sym typeface="Roboto"/>
                <a:hlinkClick r:id="rId8"/>
              </a:rPr>
              <a:t>백준 1697 - 숨바꼭질 (S1)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post-OT</a:t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과제 풀이에 대하여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ko" sz="2000"/>
              <a:t>부담감?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ko" sz="2000"/>
              <a:t>난이도?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ko" sz="2000"/>
              <a:t>과제 개수?</a:t>
            </a:r>
            <a:endParaRPr sz="2000"/>
          </a:p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commit message 작성법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2078875"/>
            <a:ext cx="7688700" cy="28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type: feat, fix, docs, refactor, test, chore, comment, remove, rename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subject: 로그인 기능 구현, contents.md 파일 수정, 주석 오타 수정, 레거시 파일 정리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body(optional)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footer(optional)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예시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feat: solved BOJ 1105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refactor: update train.py </a:t>
            </a:r>
            <a:r>
              <a:rPr lang="ko" sz="1500"/>
              <a:t>with batch processing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remove: deleted legacy train.sh files</a:t>
            </a:r>
            <a:endParaRPr sz="1500"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8438" y="2996225"/>
            <a:ext cx="2181225" cy="150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6984063" y="4501175"/>
            <a:ext cx="12900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출처: </a:t>
            </a:r>
            <a:r>
              <a:rPr lang="ko" sz="7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https://hyunjun.kr/21</a:t>
            </a:r>
            <a:endParaRPr sz="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</a:t>
            </a:r>
            <a:r>
              <a:rPr lang="ko"/>
              <a:t>. 기초 자료구조</a:t>
            </a:r>
            <a:endParaRPr/>
          </a:p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스택(stack)</a:t>
            </a:r>
            <a:endParaRPr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729450" y="2078875"/>
            <a:ext cx="7688700" cy="28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LIFO(후입선출, Last-in First-out)	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ctrl + Z가 대표적인 stack 자료구조의 활용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파이썬에서의 구현 → 리스트</a:t>
            </a:r>
            <a:br>
              <a:rPr lang="ko"/>
            </a:br>
            <a:br>
              <a:rPr lang="ko"/>
            </a:br>
            <a:br>
              <a:rPr lang="ko"/>
            </a:br>
            <a:br>
              <a:rPr lang="ko"/>
            </a:b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스택 자료구조의 단점?</a:t>
            </a:r>
            <a:endParaRPr/>
          </a:p>
        </p:txBody>
      </p:sp>
      <p:pic>
        <p:nvPicPr>
          <p:cNvPr id="130" name="Google Shape;1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850" y="1853850"/>
            <a:ext cx="4056502" cy="24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/>
        </p:nvSpPr>
        <p:spPr>
          <a:xfrm>
            <a:off x="1283975" y="3141100"/>
            <a:ext cx="2973000" cy="11694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 = []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stack.append(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stack.append(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[1, 2]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stack.append(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[1, 2, 3]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stack.pop()  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[1, 2]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" name="Google Shape;132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덱(deque, double-ended </a:t>
            </a:r>
            <a:r>
              <a:rPr lang="ko"/>
              <a:t>queue</a:t>
            </a:r>
            <a:r>
              <a:rPr lang="ko"/>
              <a:t>)</a:t>
            </a:r>
            <a:endParaRPr/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보통의 큐는 FIFO(선입선출, First-In First-Out).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뒤에서는 push만, 앞에서는 pop만이 가능하다.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데큐는 앞/뒤 모두에서 push와 pop이 가능하다!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파이썬에서의 구현 →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collections </a:t>
            </a:r>
            <a:r>
              <a:rPr lang="ko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deque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5425" y="1891775"/>
            <a:ext cx="1342176" cy="135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9650" y="1996612"/>
            <a:ext cx="2416290" cy="115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/>
        </p:nvSpPr>
        <p:spPr>
          <a:xfrm>
            <a:off x="1276375" y="3860025"/>
            <a:ext cx="4593300" cy="1207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 = deque([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혹은 deque()도 가능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que.popleft()     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[2,3]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que.appendleft(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[10, 2, 3]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que.append(</a:t>
            </a:r>
            <a:r>
              <a:rPr lang="ko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    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[10, 2, 3, 4]</a:t>
            </a:r>
            <a:endParaRPr sz="1050">
              <a:solidFill>
                <a:srgbClr val="FCFDE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que.pop()            </a:t>
            </a:r>
            <a:r>
              <a:rPr lang="ko" sz="1050">
                <a:solidFill>
                  <a:srgbClr val="FCFDE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 [10, 2, 3]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2" name="Google Shape;142;p20"/>
          <p:cNvSpPr txBox="1"/>
          <p:nvPr/>
        </p:nvSpPr>
        <p:spPr>
          <a:xfrm>
            <a:off x="6297550" y="4532025"/>
            <a:ext cx="2774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파이썬에서 덱과 큐의 구현은 같다.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ko" sz="7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queue </a:t>
            </a:r>
            <a:r>
              <a:rPr lang="ko" sz="7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ko" sz="7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Queue</a:t>
            </a:r>
            <a:r>
              <a:rPr lang="ko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ko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사용 비추천</a:t>
            </a:r>
            <a:endParaRPr b="1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그래프(graph)</a:t>
            </a:r>
            <a:endParaRPr/>
          </a:p>
        </p:txBody>
      </p:sp>
      <p:sp>
        <p:nvSpPr>
          <p:cNvPr id="149" name="Google Shape;149;p21"/>
          <p:cNvSpPr txBox="1"/>
          <p:nvPr>
            <p:ph idx="1" type="body"/>
          </p:nvPr>
        </p:nvSpPr>
        <p:spPr>
          <a:xfrm>
            <a:off x="729450" y="2078875"/>
            <a:ext cx="8113200" cy="28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노드(node, </a:t>
            </a:r>
            <a:r>
              <a:rPr lang="ko"/>
              <a:t>vertex</a:t>
            </a:r>
            <a:r>
              <a:rPr lang="ko"/>
              <a:t>)와 간선(edge)로 이뤄진 자료구조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굉장히 일반화된 자료구조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다양한 변형 (단방향성, 양방향성, 비용 등)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응용: SNS, GNN…</a:t>
            </a:r>
            <a:br>
              <a:rPr lang="ko"/>
            </a:b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ko"/>
              <a:t>파이썬에서의 구현 → 인접 리스트 or 인접 행렬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리스트는 연결 여부를 확인하는 데 시간 오래걸림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/>
              <a:t>행렬은 공간복잡도 측면에서 불리 O(V^2)</a:t>
            </a:r>
            <a:endParaRPr/>
          </a:p>
        </p:txBody>
      </p:sp>
      <p:pic>
        <p:nvPicPr>
          <p:cNvPr id="150" name="Google Shape;150;p21"/>
          <p:cNvPicPr preferRelativeResize="0"/>
          <p:nvPr/>
        </p:nvPicPr>
        <p:blipFill rotWithShape="1">
          <a:blip r:embed="rId3">
            <a:alphaModFix/>
          </a:blip>
          <a:srcRect b="0" l="37429" r="0" t="0"/>
          <a:stretch/>
        </p:blipFill>
        <p:spPr>
          <a:xfrm>
            <a:off x="5861895" y="3613325"/>
            <a:ext cx="255672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1900" y="2062750"/>
            <a:ext cx="2204425" cy="1474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 rotWithShape="1">
          <a:blip r:embed="rId3">
            <a:alphaModFix/>
          </a:blip>
          <a:srcRect b="0" l="0" r="62569" t="0"/>
          <a:stretch/>
        </p:blipFill>
        <p:spPr>
          <a:xfrm>
            <a:off x="3042492" y="609300"/>
            <a:ext cx="1529500" cy="136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